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6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5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2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5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4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6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8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3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  <a:alpha val="82000"/>
              </a:schemeClr>
            </a:gs>
            <a:gs pos="100000">
              <a:schemeClr val="accent6">
                <a:lumMod val="20000"/>
                <a:lumOff val="80000"/>
                <a:alpha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CE062-4066-E041-BE4E-16C1924A026F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8541" y="6356350"/>
            <a:ext cx="4720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California SNAP-Ed ToP Facilitation Virtual Mentoring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1B6D8-B025-1449-B726-CA7AD9C82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40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930" y="433069"/>
            <a:ext cx="2694940" cy="196786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55106"/>
              </p:ext>
            </p:extLst>
          </p:nvPr>
        </p:nvGraphicFramePr>
        <p:xfrm>
          <a:off x="419100" y="1372234"/>
          <a:ext cx="8331201" cy="4454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100"/>
                <a:gridCol w="3200400"/>
                <a:gridCol w="2552701"/>
              </a:tblGrid>
              <a:tr h="370840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</a:tabLst>
                      </a:pPr>
                      <a:r>
                        <a:rPr lang="en-US" sz="2000" b="1" spc="200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PROCESS </a:t>
                      </a:r>
                      <a:r>
                        <a:rPr lang="en-US" sz="2000" b="1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(Before Meeting)</a:t>
                      </a:r>
                      <a:endParaRPr lang="en-US" sz="2000" dirty="0">
                        <a:solidFill>
                          <a:srgbClr val="FF66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</a:tabLst>
                      </a:pPr>
                      <a:r>
                        <a:rPr lang="en-US" sz="1800" b="1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Design</a:t>
                      </a:r>
                      <a:endParaRPr lang="en-US" sz="1800" dirty="0">
                        <a:solidFill>
                          <a:srgbClr val="FF66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</a:tabLst>
                      </a:pPr>
                      <a:r>
                        <a:rPr lang="en-US" sz="1800" b="1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Space</a:t>
                      </a:r>
                      <a:endParaRPr lang="en-US" sz="1800" dirty="0">
                        <a:solidFill>
                          <a:srgbClr val="FF66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</a:tabLst>
                      </a:pPr>
                      <a:r>
                        <a:rPr lang="en-US" sz="1800" b="1" dirty="0">
                          <a:solidFill>
                            <a:srgbClr val="FF6600"/>
                          </a:solidFill>
                          <a:effectLst/>
                          <a:latin typeface="Calibri"/>
                          <a:ea typeface="Cambria"/>
                          <a:cs typeface="Times New Roman"/>
                        </a:rPr>
                        <a:t>Yourself</a:t>
                      </a:r>
                      <a:endParaRPr lang="en-US" sz="1800" dirty="0">
                        <a:solidFill>
                          <a:srgbClr val="FF6600"/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Focus the topic by finding a place to begin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Write down Rational Aim (RA) and Experiential Aim (EA) of the conversation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Ensure a concrete beginning point for your objective questions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Brainstorm questions that achieve the RA/EA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Select and order the questions you will ask (minimum 1 per level, more if needed)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Determine time for each question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SzPts val="1200"/>
                        <a:buFont typeface="Arial"/>
                        <a:buChar char="•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Prepare your opening and closing carefully 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Secure an appropriate space for the meeting design and attendance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Configure seating so people can interact with each other easily and see documentation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Have the space fully set up in advance. (This may require a site visit for unfamiliar spaces)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Display data / relevant information in a manner that is easy to access and use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Post initial charts. Agenda </a:t>
                      </a:r>
                      <a:r>
                        <a:rPr lang="en-US" sz="1200" i="1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(and ground rules)</a:t>
                      </a: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 should always be visible in front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Consider specialty decor (toys help kinesthetic participants stay engaged)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Place participant supplies at seats (name cards, markers, half-sheets, pencils, copies of prior notes, agenda) 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Rehearse the conversation in your head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Visualize yourself in the room facilitating the conversation successfully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Calm and center yourself before the meeting starts.  Be in a good frame of mind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Write out all needed charts 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26543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before the meeting starts: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742950" marR="0" lvl="1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Purpose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742950" marR="0" lvl="1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Agenda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742950" marR="0" lvl="1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Instructions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742950" marR="0" lvl="1" indent="-28575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Charts with any questions whose answers will be documented.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200" dirty="0">
                          <a:effectLst/>
                          <a:latin typeface="Calibri"/>
                          <a:ea typeface="Cambria"/>
                          <a:cs typeface="Times New Roman"/>
                        </a:rPr>
                        <a:t>Arrange charts in order they will be used</a:t>
                      </a:r>
                      <a:endParaRPr lang="en-US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419100" y="914400"/>
            <a:ext cx="5232400" cy="45783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565900" y="914400"/>
            <a:ext cx="2184401" cy="45783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19100" y="729734"/>
            <a:ext cx="3523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6600"/>
                </a:solidFill>
              </a:rPr>
              <a:t>Preparing for an Event</a:t>
            </a:r>
            <a:r>
              <a:rPr lang="en-US" sz="2800" dirty="0" smtClean="0">
                <a:solidFill>
                  <a:srgbClr val="FF6600"/>
                </a:solidFill>
                <a:effectLst/>
              </a:rPr>
              <a:t> </a:t>
            </a:r>
            <a:endParaRPr lang="en-US" sz="2800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99478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408182"/>
              </p:ext>
            </p:extLst>
          </p:nvPr>
        </p:nvGraphicFramePr>
        <p:xfrm>
          <a:off x="444500" y="1092200"/>
          <a:ext cx="8318500" cy="4617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9250"/>
                <a:gridCol w="4159250"/>
              </a:tblGrid>
              <a:tr h="3708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    </a:t>
                      </a:r>
                      <a:r>
                        <a:rPr lang="en-US" sz="2000" b="1" dirty="0">
                          <a:solidFill>
                            <a:srgbClr val="FF6600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During the </a:t>
                      </a:r>
                      <a:r>
                        <a:rPr lang="en-US" sz="2000" b="1" dirty="0" smtClean="0">
                          <a:solidFill>
                            <a:srgbClr val="FF6600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Event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</a:tabLst>
                      </a:pPr>
                      <a:endParaRPr lang="en-US" sz="2000" b="1" dirty="0">
                        <a:solidFill>
                          <a:srgbClr val="FF6600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Invite participants to get settled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Share meeting purpose and agenda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The first questions - go round robin with introductions and relevant first question.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Ask subsequent questions - popcorn style according to the design.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Keep conversation moving to avoid getting bogged or off track.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Hold a reflective conversation about the session (ORID, +/r).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Close the meeting with clear statement of next steps, assignments and appreciations.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</a:tabLs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   </a:t>
                      </a:r>
                      <a:r>
                        <a:rPr lang="en-US" sz="2000" b="1" kern="1200" dirty="0">
                          <a:solidFill>
                            <a:srgbClr val="FF6600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Follow</a:t>
                      </a:r>
                      <a:r>
                        <a:rPr lang="en-US" sz="2000" b="1" dirty="0">
                          <a:solidFill>
                            <a:srgbClr val="FF6600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en-US" sz="2000" b="1" dirty="0" smtClean="0">
                          <a:solidFill>
                            <a:srgbClr val="FF6600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up</a:t>
                      </a:r>
                    </a:p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</a:tabLst>
                      </a:pPr>
                      <a:endParaRPr lang="en-US" sz="1400" b="1" dirty="0">
                        <a:solidFill>
                          <a:srgbClr val="FF6600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Reflect on the conversation, the group and yourself (refer back to the reflection tool learned last time)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Learn from the experience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Document the meeting - at least decisions and next steps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Distribute notes ASAP - so everyone knows their assignments and follow up activities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Facilitator checks in with individual assignments and provides support as needed.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/>
                        <a:buChar char="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mbria"/>
                          <a:cs typeface="Times New Roman"/>
                        </a:rPr>
                        <a:t>Hold periodic check-ins to make sure everyone is on track between meetings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8500" y="444500"/>
            <a:ext cx="760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6600"/>
                </a:solidFill>
              </a:rPr>
              <a:t>Preparing for an Event</a:t>
            </a:r>
            <a:endParaRPr lang="en-US" sz="2400" b="1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0582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431</Words>
  <Application>Microsoft Macintosh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Nileen Verbeten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Nileen Verbeten</dc:creator>
  <cp:lastModifiedBy>Nileen Verbeten</cp:lastModifiedBy>
  <cp:revision>3</cp:revision>
  <dcterms:created xsi:type="dcterms:W3CDTF">2017-08-23T23:58:36Z</dcterms:created>
  <dcterms:modified xsi:type="dcterms:W3CDTF">2017-08-24T13:37:33Z</dcterms:modified>
</cp:coreProperties>
</file>